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handoutMasterIdLst>
    <p:handoutMasterId r:id="rId7"/>
  </p:handoutMasterIdLst>
  <p:sldIdLst>
    <p:sldId id="258" r:id="rId2"/>
    <p:sldId id="259" r:id="rId3"/>
    <p:sldId id="261" r:id="rId4"/>
    <p:sldId id="260" r:id="rId5"/>
  </p:sldIdLst>
  <p:sldSz cx="9144000" cy="6858000" type="screen4x3"/>
  <p:notesSz cx="6797675" cy="9926638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166CF"/>
    <a:srgbClr val="3E6FD2"/>
    <a:srgbClr val="2D5EC1"/>
    <a:srgbClr val="BDDEFF"/>
    <a:srgbClr val="99CCFF"/>
    <a:srgbClr val="808080"/>
    <a:srgbClr val="FFD624"/>
    <a:srgbClr val="0F549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2712" y="-8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 altLang="en-US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 altLang="en-US"/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 altLang="en-US"/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fld id="{8477CEB5-6435-4CD0-A1CD-610D8AAD917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522051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 altLang="en-US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 altLang="en-US"/>
          </a:p>
        </p:txBody>
      </p:sp>
      <p:sp>
        <p:nvSpPr>
          <p:cNvPr id="36868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4113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68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 altLang="en-US"/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fld id="{8238B3A8-4929-4CB6-A08B-7253EC81D62B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9308718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b="1" dirty="0" smtClean="0"/>
              <a:t>CI ERAVAMO PRESI SUL SERIO</a:t>
            </a:r>
          </a:p>
          <a:p>
            <a:r>
              <a:rPr lang="de-DE" dirty="0" smtClean="0"/>
              <a:t>Finita</a:t>
            </a:r>
            <a:r>
              <a:rPr lang="de-DE" baseline="0" dirty="0" smtClean="0"/>
              <a:t> </a:t>
            </a:r>
            <a:r>
              <a:rPr lang="de-DE" baseline="0" dirty="0" err="1" smtClean="0"/>
              <a:t>guerra</a:t>
            </a:r>
            <a:r>
              <a:rPr lang="de-DE" baseline="0" dirty="0" smtClean="0"/>
              <a:t> </a:t>
            </a:r>
            <a:r>
              <a:rPr lang="de-DE" baseline="0" dirty="0" err="1" smtClean="0"/>
              <a:t>fredda</a:t>
            </a:r>
            <a:r>
              <a:rPr lang="de-DE" baseline="0" dirty="0" smtClean="0"/>
              <a:t> e </a:t>
            </a:r>
            <a:r>
              <a:rPr lang="de-DE" baseline="0" dirty="0" err="1" smtClean="0"/>
              <a:t>con</a:t>
            </a:r>
            <a:r>
              <a:rPr lang="de-DE" baseline="0" dirty="0" smtClean="0"/>
              <a:t> Euro </a:t>
            </a:r>
            <a:r>
              <a:rPr lang="de-DE" baseline="0" dirty="0" err="1" smtClean="0"/>
              <a:t>una</a:t>
            </a:r>
            <a:r>
              <a:rPr lang="de-DE" baseline="0" dirty="0" smtClean="0"/>
              <a:t> </a:t>
            </a:r>
            <a:r>
              <a:rPr lang="de-DE" baseline="0" dirty="0" err="1" smtClean="0"/>
              <a:t>classe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politica</a:t>
            </a:r>
            <a:r>
              <a:rPr lang="de-DE" baseline="0" dirty="0" smtClean="0"/>
              <a:t> </a:t>
            </a:r>
            <a:r>
              <a:rPr lang="de-DE" baseline="0" dirty="0" err="1" smtClean="0"/>
              <a:t>all'altezza</a:t>
            </a:r>
            <a:r>
              <a:rPr lang="de-DE" baseline="0" dirty="0" smtClean="0"/>
              <a:t> del </a:t>
            </a:r>
            <a:r>
              <a:rPr lang="de-DE" baseline="0" dirty="0" err="1" smtClean="0"/>
              <a:t>suo</a:t>
            </a:r>
            <a:r>
              <a:rPr lang="de-DE" baseline="0" dirty="0" smtClean="0"/>
              <a:t> </a:t>
            </a:r>
            <a:r>
              <a:rPr lang="de-DE" baseline="0" dirty="0" err="1" smtClean="0"/>
              <a:t>compito</a:t>
            </a:r>
            <a:r>
              <a:rPr lang="de-DE" baseline="0" dirty="0" smtClean="0"/>
              <a:t>…</a:t>
            </a:r>
          </a:p>
          <a:p>
            <a:r>
              <a:rPr lang="de-DE" baseline="0" dirty="0" err="1" smtClean="0"/>
              <a:t>Americani</a:t>
            </a:r>
            <a:r>
              <a:rPr lang="de-DE" baseline="0" dirty="0" smtClean="0"/>
              <a:t> </a:t>
            </a:r>
            <a:r>
              <a:rPr lang="de-DE" baseline="0" dirty="0" err="1" smtClean="0"/>
              <a:t>ricordano</a:t>
            </a:r>
            <a:r>
              <a:rPr lang="de-DE" baseline="0" dirty="0" smtClean="0"/>
              <a:t> ancora De Gaulle </a:t>
            </a:r>
            <a:r>
              <a:rPr lang="de-DE" baseline="0" dirty="0" err="1" smtClean="0"/>
              <a:t>che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mostra</a:t>
            </a:r>
            <a:r>
              <a:rPr lang="de-DE" baseline="0" dirty="0" smtClean="0"/>
              <a:t> </a:t>
            </a:r>
            <a:r>
              <a:rPr lang="de-DE" baseline="0" dirty="0" err="1" smtClean="0"/>
              <a:t>che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il</a:t>
            </a:r>
            <a:r>
              <a:rPr lang="de-DE" baseline="0" dirty="0" smtClean="0"/>
              <a:t> </a:t>
            </a:r>
            <a:r>
              <a:rPr lang="de-DE" baseline="0" dirty="0" err="1" smtClean="0"/>
              <a:t>Dollaro</a:t>
            </a:r>
            <a:r>
              <a:rPr lang="de-DE" baseline="0" dirty="0" smtClean="0"/>
              <a:t> </a:t>
            </a:r>
            <a:r>
              <a:rPr lang="de-DE" baseline="0" dirty="0" err="1" smtClean="0"/>
              <a:t>era</a:t>
            </a:r>
            <a:r>
              <a:rPr lang="de-DE" baseline="0" dirty="0" smtClean="0"/>
              <a:t> </a:t>
            </a:r>
            <a:r>
              <a:rPr lang="de-DE" baseline="0" dirty="0" err="1" smtClean="0"/>
              <a:t>nudo</a:t>
            </a:r>
            <a:r>
              <a:rPr lang="de-DE" baseline="0" dirty="0" smtClean="0"/>
              <a:t>. </a:t>
            </a:r>
            <a:r>
              <a:rPr lang="de-DE" b="1" baseline="0" dirty="0" smtClean="0"/>
              <a:t>Nixon 15 </a:t>
            </a:r>
            <a:r>
              <a:rPr lang="de-DE" b="1" baseline="0" dirty="0" err="1" smtClean="0"/>
              <a:t>Agosto</a:t>
            </a:r>
            <a:r>
              <a:rPr lang="de-DE" b="1" baseline="0" dirty="0" smtClean="0"/>
              <a:t> '71</a:t>
            </a:r>
            <a:endParaRPr lang="de-DE" b="1" dirty="0" smtClean="0"/>
          </a:p>
          <a:p>
            <a:r>
              <a:rPr lang="de-DE" dirty="0" err="1" smtClean="0"/>
              <a:t>Bismarkiana</a:t>
            </a:r>
            <a:r>
              <a:rPr lang="de-DE" dirty="0" smtClean="0"/>
              <a:t>: </a:t>
            </a:r>
            <a:r>
              <a:rPr lang="de-DE" dirty="0" err="1" smtClean="0"/>
              <a:t>Consapevole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proprî</a:t>
            </a:r>
            <a:r>
              <a:rPr lang="de-DE" baseline="0" dirty="0" smtClean="0"/>
              <a:t> </a:t>
            </a:r>
            <a:r>
              <a:rPr lang="de-DE" baseline="0" dirty="0" err="1" smtClean="0"/>
              <a:t>limiti</a:t>
            </a:r>
            <a:endParaRPr lang="de-DE" baseline="0" dirty="0" smtClean="0"/>
          </a:p>
          <a:p>
            <a:r>
              <a:rPr lang="de-DE" baseline="0" dirty="0" smtClean="0"/>
              <a:t>Da Rio 1992 a Kopenhagen 2009 … 2 Grandi </a:t>
            </a:r>
            <a:r>
              <a:rPr lang="de-DE" baseline="0" dirty="0" err="1" smtClean="0"/>
              <a:t>su</a:t>
            </a:r>
            <a:r>
              <a:rPr lang="de-DE" baseline="0" dirty="0" smtClean="0"/>
              <a:t> 2° </a:t>
            </a:r>
            <a:r>
              <a:rPr lang="de-DE" baseline="0" dirty="0" err="1" smtClean="0"/>
              <a:t>Gradi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E9A7304-D84D-40EF-AC41-B6261C6CA1FB}" type="slidenum">
              <a:rPr lang="it-IT" smtClean="0">
                <a:solidFill>
                  <a:prstClr val="black"/>
                </a:solidFill>
              </a:rPr>
              <a:pPr>
                <a:defRPr/>
              </a:pPr>
              <a:t>3</a:t>
            </a:fld>
            <a:endParaRPr lang="it-IT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1327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890390-0AB8-42FA-A16B-F26C771F58AE}" type="slidenum">
              <a:rPr lang="en-US" smtClean="0">
                <a:solidFill>
                  <a:prstClr val="black"/>
                </a:solidFill>
              </a:rPr>
              <a:pPr/>
              <a:t>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52425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2DC86-0770-4034-934C-8351CCCDBAC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8/17/2016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CB56A-C129-4A08-81D4-F3237E108B0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2490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2DC86-0770-4034-934C-8351CCCDBAC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8/17/2016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CB56A-C129-4A08-81D4-F3237E108B0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79667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2DC86-0770-4034-934C-8351CCCDBAC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8/17/2016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CB56A-C129-4A08-81D4-F3237E108B0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39418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2DC86-0770-4034-934C-8351CCCDBAC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8/17/2016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CB56A-C129-4A08-81D4-F3237E108B0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83117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2DC86-0770-4034-934C-8351CCCDBAC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8/17/2016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CB56A-C129-4A08-81D4-F3237E108B0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53743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2DC86-0770-4034-934C-8351CCCDBAC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8/17/2016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CB56A-C129-4A08-81D4-F3237E108B0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99440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2DC86-0770-4034-934C-8351CCCDBAC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8/17/2016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CB56A-C129-4A08-81D4-F3237E108B0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6205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2DC86-0770-4034-934C-8351CCCDBAC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8/17/2016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CB56A-C129-4A08-81D4-F3237E108B0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3267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2DC86-0770-4034-934C-8351CCCDBAC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8/17/2016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CB56A-C129-4A08-81D4-F3237E108B0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55108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2DC86-0770-4034-934C-8351CCCDBAC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8/17/2016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CB56A-C129-4A08-81D4-F3237E108B0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17239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2DC86-0770-4034-934C-8351CCCDBAC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8/17/2016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CB56A-C129-4A08-81D4-F3237E108B0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46144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F302DC86-0770-4034-934C-8351CCCDBAC4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8/17/2016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7B9CB56A-C129-4A08-81D4-F3237E108B03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984569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7544" y="-87089"/>
            <a:ext cx="8229600" cy="1139825"/>
          </a:xfrm>
        </p:spPr>
        <p:txBody>
          <a:bodyPr/>
          <a:lstStyle/>
          <a:p>
            <a:r>
              <a:rPr lang="it-IT" b="1" dirty="0" smtClean="0">
                <a:solidFill>
                  <a:srgbClr val="FFFF00"/>
                </a:solidFill>
              </a:rPr>
              <a:t>SNODO FUTURO</a:t>
            </a:r>
            <a:endParaRPr lang="it-IT" b="1" dirty="0">
              <a:solidFill>
                <a:srgbClr val="FFFF00"/>
              </a:solidFill>
            </a:endParaRPr>
          </a:p>
        </p:txBody>
      </p:sp>
      <p:grpSp>
        <p:nvGrpSpPr>
          <p:cNvPr id="19" name="Gruppo 18"/>
          <p:cNvGrpSpPr/>
          <p:nvPr/>
        </p:nvGrpSpPr>
        <p:grpSpPr>
          <a:xfrm>
            <a:off x="2195736" y="934849"/>
            <a:ext cx="4896544" cy="1200329"/>
            <a:chOff x="2195736" y="934849"/>
            <a:chExt cx="4896544" cy="1200329"/>
          </a:xfrm>
        </p:grpSpPr>
        <p:sp>
          <p:nvSpPr>
            <p:cNvPr id="6" name="CasellaDiTesto 5"/>
            <p:cNvSpPr txBox="1"/>
            <p:nvPr/>
          </p:nvSpPr>
          <p:spPr>
            <a:xfrm>
              <a:off x="2195736" y="934849"/>
              <a:ext cx="4896544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it-IT" sz="4000" b="1" dirty="0">
                  <a:solidFill>
                    <a:srgbClr val="FFFF00"/>
                  </a:solidFill>
                  <a:latin typeface="Calibri"/>
                </a:rPr>
                <a:t>REFERENDUM    UK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 sz="3200" b="1" dirty="0">
                <a:solidFill>
                  <a:srgbClr val="FFFF00"/>
                </a:solidFill>
                <a:latin typeface="Calibri"/>
              </a:endParaRPr>
            </a:p>
          </p:txBody>
        </p:sp>
        <p:sp>
          <p:nvSpPr>
            <p:cNvPr id="7" name="Rettangolo arrotondato 6"/>
            <p:cNvSpPr/>
            <p:nvPr/>
          </p:nvSpPr>
          <p:spPr>
            <a:xfrm>
              <a:off x="2411760" y="980728"/>
              <a:ext cx="4536504" cy="621943"/>
            </a:xfrm>
            <a:prstGeom prst="roundRect">
              <a:avLst/>
            </a:prstGeom>
            <a:noFill/>
            <a:ln w="762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kern="0">
                <a:solidFill>
                  <a:prstClr val="white"/>
                </a:solidFill>
                <a:latin typeface="Calibri"/>
              </a:endParaRPr>
            </a:p>
          </p:txBody>
        </p:sp>
      </p:grpSp>
      <p:sp>
        <p:nvSpPr>
          <p:cNvPr id="8" name="Freccia a destra 7"/>
          <p:cNvSpPr/>
          <p:nvPr/>
        </p:nvSpPr>
        <p:spPr bwMode="auto">
          <a:xfrm rot="7114790">
            <a:off x="1358326" y="2012067"/>
            <a:ext cx="1224136" cy="408821"/>
          </a:xfrm>
          <a:prstGeom prst="rightArrow">
            <a:avLst/>
          </a:prstGeom>
          <a:solidFill>
            <a:schemeClr val="tx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it-IT" sz="200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9" name="Freccia a destra 8"/>
          <p:cNvSpPr/>
          <p:nvPr/>
        </p:nvSpPr>
        <p:spPr bwMode="auto">
          <a:xfrm rot="2996667">
            <a:off x="6902738" y="1945126"/>
            <a:ext cx="1224136" cy="408821"/>
          </a:xfrm>
          <a:prstGeom prst="rightArrow">
            <a:avLst/>
          </a:prstGeom>
          <a:solidFill>
            <a:schemeClr val="tx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it-IT" sz="200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1" name="Freccia a destra 10"/>
          <p:cNvSpPr/>
          <p:nvPr/>
        </p:nvSpPr>
        <p:spPr bwMode="auto">
          <a:xfrm rot="2821883">
            <a:off x="2334700" y="4891902"/>
            <a:ext cx="1224136" cy="408821"/>
          </a:xfrm>
          <a:prstGeom prst="rightArrow">
            <a:avLst/>
          </a:prstGeom>
          <a:solidFill>
            <a:schemeClr val="tx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it-IT" sz="2000">
              <a:solidFill>
                <a:srgbClr val="FFFFFF"/>
              </a:solidFill>
              <a:latin typeface="Calibri"/>
            </a:endParaRPr>
          </a:p>
        </p:txBody>
      </p:sp>
      <p:grpSp>
        <p:nvGrpSpPr>
          <p:cNvPr id="20" name="Gruppo 19"/>
          <p:cNvGrpSpPr/>
          <p:nvPr/>
        </p:nvGrpSpPr>
        <p:grpSpPr>
          <a:xfrm>
            <a:off x="251520" y="2996953"/>
            <a:ext cx="2808312" cy="1440160"/>
            <a:chOff x="251520" y="2996953"/>
            <a:chExt cx="2808312" cy="1440160"/>
          </a:xfrm>
        </p:grpSpPr>
        <p:sp>
          <p:nvSpPr>
            <p:cNvPr id="10" name="CasellaDiTesto 9"/>
            <p:cNvSpPr txBox="1"/>
            <p:nvPr/>
          </p:nvSpPr>
          <p:spPr>
            <a:xfrm>
              <a:off x="251520" y="3041665"/>
              <a:ext cx="2808312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it-IT" sz="4000" b="1" dirty="0">
                  <a:solidFill>
                    <a:srgbClr val="FFFF00"/>
                  </a:solidFill>
                  <a:latin typeface="Calibri"/>
                </a:rPr>
                <a:t>NO, ma troppi SI</a:t>
              </a:r>
              <a:endParaRPr lang="it-IT" sz="4000" b="1" dirty="0">
                <a:solidFill>
                  <a:srgbClr val="FFFF00"/>
                </a:solidFill>
                <a:latin typeface="Calibri"/>
              </a:endParaRPr>
            </a:p>
          </p:txBody>
        </p:sp>
        <p:sp>
          <p:nvSpPr>
            <p:cNvPr id="12" name="Rettangolo arrotondato 11"/>
            <p:cNvSpPr/>
            <p:nvPr/>
          </p:nvSpPr>
          <p:spPr>
            <a:xfrm>
              <a:off x="323528" y="2996953"/>
              <a:ext cx="2736304" cy="1440160"/>
            </a:xfrm>
            <a:prstGeom prst="roundRect">
              <a:avLst/>
            </a:prstGeom>
            <a:noFill/>
            <a:ln w="762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kern="0">
                <a:solidFill>
                  <a:prstClr val="white"/>
                </a:solidFill>
                <a:latin typeface="Calibri"/>
              </a:endParaRPr>
            </a:p>
          </p:txBody>
        </p:sp>
      </p:grpSp>
      <p:grpSp>
        <p:nvGrpSpPr>
          <p:cNvPr id="22" name="Gruppo 21"/>
          <p:cNvGrpSpPr/>
          <p:nvPr/>
        </p:nvGrpSpPr>
        <p:grpSpPr>
          <a:xfrm>
            <a:off x="2348136" y="5961474"/>
            <a:ext cx="4896544" cy="707886"/>
            <a:chOff x="2348136" y="5961474"/>
            <a:chExt cx="4896544" cy="707886"/>
          </a:xfrm>
        </p:grpSpPr>
        <p:sp>
          <p:nvSpPr>
            <p:cNvPr id="13" name="Rettangolo arrotondato 12"/>
            <p:cNvSpPr/>
            <p:nvPr/>
          </p:nvSpPr>
          <p:spPr>
            <a:xfrm>
              <a:off x="2564160" y="5975409"/>
              <a:ext cx="4536504" cy="621943"/>
            </a:xfrm>
            <a:prstGeom prst="roundRect">
              <a:avLst/>
            </a:prstGeom>
            <a:noFill/>
            <a:ln w="762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kern="0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15" name="CasellaDiTesto 14"/>
            <p:cNvSpPr txBox="1"/>
            <p:nvPr/>
          </p:nvSpPr>
          <p:spPr>
            <a:xfrm>
              <a:off x="2348136" y="5961474"/>
              <a:ext cx="489654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it-IT" sz="4000" b="1" dirty="0">
                  <a:solidFill>
                    <a:srgbClr val="FFFF00"/>
                  </a:solidFill>
                  <a:latin typeface="Calibri"/>
                </a:rPr>
                <a:t>RIFORMA   TRATTATI</a:t>
              </a:r>
              <a:endParaRPr lang="en-US" sz="3200" b="1" dirty="0">
                <a:solidFill>
                  <a:srgbClr val="FFFF00"/>
                </a:solidFill>
                <a:latin typeface="Calibri"/>
              </a:endParaRPr>
            </a:p>
          </p:txBody>
        </p:sp>
      </p:grpSp>
      <p:grpSp>
        <p:nvGrpSpPr>
          <p:cNvPr id="21" name="Gruppo 20"/>
          <p:cNvGrpSpPr/>
          <p:nvPr/>
        </p:nvGrpSpPr>
        <p:grpSpPr>
          <a:xfrm>
            <a:off x="4139952" y="2924944"/>
            <a:ext cx="4932040" cy="1983704"/>
            <a:chOff x="4139952" y="2924944"/>
            <a:chExt cx="4932040" cy="1983704"/>
          </a:xfrm>
        </p:grpSpPr>
        <p:sp>
          <p:nvSpPr>
            <p:cNvPr id="16" name="CasellaDiTesto 15"/>
            <p:cNvSpPr txBox="1"/>
            <p:nvPr/>
          </p:nvSpPr>
          <p:spPr>
            <a:xfrm>
              <a:off x="4211960" y="2969656"/>
              <a:ext cx="4788024" cy="19389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it-IT" sz="4000" b="1" dirty="0">
                  <a:solidFill>
                    <a:srgbClr val="FFFF00"/>
                  </a:solidFill>
                  <a:latin typeface="Calibri"/>
                </a:rPr>
                <a:t>SI, ma contro questa EU, non EU in genere</a:t>
              </a:r>
              <a:endParaRPr lang="it-IT" sz="4000" b="1" dirty="0">
                <a:solidFill>
                  <a:srgbClr val="FFFF00"/>
                </a:solidFill>
                <a:latin typeface="Calibri"/>
              </a:endParaRPr>
            </a:p>
          </p:txBody>
        </p:sp>
        <p:sp>
          <p:nvSpPr>
            <p:cNvPr id="17" name="Rettangolo arrotondato 16"/>
            <p:cNvSpPr/>
            <p:nvPr/>
          </p:nvSpPr>
          <p:spPr>
            <a:xfrm>
              <a:off x="4139952" y="2924944"/>
              <a:ext cx="4932040" cy="1983704"/>
            </a:xfrm>
            <a:prstGeom prst="roundRect">
              <a:avLst/>
            </a:prstGeom>
            <a:noFill/>
            <a:ln w="762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kern="0">
                <a:solidFill>
                  <a:prstClr val="white"/>
                </a:solidFill>
                <a:latin typeface="Calibri"/>
              </a:endParaRPr>
            </a:p>
          </p:txBody>
        </p:sp>
      </p:grpSp>
      <p:sp>
        <p:nvSpPr>
          <p:cNvPr id="18" name="Freccia in giù 17"/>
          <p:cNvSpPr/>
          <p:nvPr/>
        </p:nvSpPr>
        <p:spPr bwMode="auto">
          <a:xfrm>
            <a:off x="6299516" y="5188508"/>
            <a:ext cx="792088" cy="530185"/>
          </a:xfrm>
          <a:prstGeom prst="downArrow">
            <a:avLst/>
          </a:prstGeom>
          <a:solidFill>
            <a:schemeClr val="tx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it-IT" sz="2000">
              <a:solidFill>
                <a:srgbClr val="FFFFFF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67046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1" grpId="0" animBg="1"/>
      <p:bldP spid="1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51520" y="188640"/>
            <a:ext cx="8435280" cy="666936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it-IT" sz="6600" b="1" dirty="0" smtClean="0">
                <a:solidFill>
                  <a:srgbClr val="FFFF00"/>
                </a:solidFill>
              </a:rPr>
              <a:t>VEDREMO</a:t>
            </a:r>
          </a:p>
          <a:p>
            <a:r>
              <a:rPr lang="it-IT" sz="4800" b="1" dirty="0" smtClean="0">
                <a:solidFill>
                  <a:schemeClr val="bg1"/>
                </a:solidFill>
              </a:rPr>
              <a:t>Due principali e contrapposte visioni Europa post </a:t>
            </a:r>
            <a:r>
              <a:rPr lang="it-IT" sz="4800" b="1" dirty="0" err="1" smtClean="0">
                <a:solidFill>
                  <a:schemeClr val="bg1"/>
                </a:solidFill>
              </a:rPr>
              <a:t>Brexit</a:t>
            </a:r>
            <a:endParaRPr lang="it-IT" sz="4800" b="1" dirty="0" smtClean="0">
              <a:solidFill>
                <a:schemeClr val="bg1"/>
              </a:solidFill>
            </a:endParaRPr>
          </a:p>
          <a:p>
            <a:r>
              <a:rPr lang="it-IT" sz="4800" b="1" dirty="0" smtClean="0">
                <a:solidFill>
                  <a:schemeClr val="bg1"/>
                </a:solidFill>
              </a:rPr>
              <a:t>Interessi e quindi posizionamento dei principali attori in campo</a:t>
            </a:r>
          </a:p>
          <a:p>
            <a:r>
              <a:rPr lang="it-IT" sz="4800" b="1" dirty="0" smtClean="0">
                <a:solidFill>
                  <a:schemeClr val="bg1"/>
                </a:solidFill>
              </a:rPr>
              <a:t>Possibili Ripercussioni per il nostro paese nei due scenarî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7955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700808"/>
          </a:xfrm>
        </p:spPr>
        <p:txBody>
          <a:bodyPr>
            <a:normAutofit fontScale="90000"/>
          </a:bodyPr>
          <a:lstStyle/>
          <a:p>
            <a:pPr lvl="0">
              <a:spcBef>
                <a:spcPct val="20000"/>
              </a:spcBef>
            </a:pPr>
            <a:r>
              <a:rPr lang="it-IT" sz="6600" b="1" dirty="0">
                <a:solidFill>
                  <a:srgbClr val="FFFF00"/>
                </a:solidFill>
                <a:ea typeface="+mn-ea"/>
                <a:cs typeface="+mn-cs"/>
              </a:rPr>
              <a:t>Ricondiamo le Sfide </a:t>
            </a:r>
            <a:r>
              <a:rPr lang="it-IT" sz="6600" b="1" dirty="0" smtClean="0">
                <a:solidFill>
                  <a:srgbClr val="FFFF00"/>
                </a:solidFill>
                <a:ea typeface="+mn-ea"/>
                <a:cs typeface="+mn-cs"/>
              </a:rPr>
              <a:t>dell'Europa prodiana</a:t>
            </a:r>
            <a:endParaRPr lang="it-IT" sz="6600" b="1" dirty="0">
              <a:solidFill>
                <a:srgbClr val="FFFF00"/>
              </a:solidFill>
              <a:ea typeface="+mn-ea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844824"/>
            <a:ext cx="9144000" cy="5013176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2400"/>
              </a:spcAft>
            </a:pPr>
            <a:r>
              <a:rPr lang="de-DE" sz="4000" b="1" dirty="0" smtClean="0">
                <a:solidFill>
                  <a:schemeClr val="bg1"/>
                </a:solidFill>
              </a:rPr>
              <a:t>Euro:	BCE </a:t>
            </a:r>
            <a:r>
              <a:rPr lang="de-DE" sz="4000" b="1" dirty="0" err="1" smtClean="0">
                <a:solidFill>
                  <a:schemeClr val="bg1"/>
                </a:solidFill>
              </a:rPr>
              <a:t>Indipendente</a:t>
            </a:r>
            <a:endParaRPr lang="de-DE" sz="4000" b="1" dirty="0">
              <a:solidFill>
                <a:schemeClr val="bg1"/>
              </a:solidFill>
            </a:endParaRPr>
          </a:p>
          <a:p>
            <a:pPr marL="0" indent="0">
              <a:spcBef>
                <a:spcPts val="0"/>
              </a:spcBef>
              <a:spcAft>
                <a:spcPts val="2400"/>
              </a:spcAft>
              <a:buNone/>
            </a:pPr>
            <a:r>
              <a:rPr lang="de-DE" sz="4000" b="1" dirty="0" smtClean="0">
                <a:solidFill>
                  <a:schemeClr val="bg1"/>
                </a:solidFill>
              </a:rPr>
              <a:t>		Uso in </a:t>
            </a:r>
            <a:r>
              <a:rPr lang="de-DE" sz="4000" b="1" dirty="0" err="1" smtClean="0">
                <a:solidFill>
                  <a:schemeClr val="bg1"/>
                </a:solidFill>
              </a:rPr>
              <a:t>paesi</a:t>
            </a:r>
            <a:r>
              <a:rPr lang="de-DE" sz="4000" b="1" dirty="0" smtClean="0">
                <a:solidFill>
                  <a:schemeClr val="bg1"/>
                </a:solidFill>
              </a:rPr>
              <a:t> </a:t>
            </a:r>
            <a:r>
              <a:rPr lang="de-DE" sz="4000" b="1" dirty="0" err="1" smtClean="0">
                <a:solidFill>
                  <a:schemeClr val="bg1"/>
                </a:solidFill>
              </a:rPr>
              <a:t>limitrofi</a:t>
            </a:r>
            <a:endParaRPr lang="de-DE" sz="4000" b="1" dirty="0">
              <a:solidFill>
                <a:schemeClr val="bg1"/>
              </a:solidFill>
            </a:endParaRPr>
          </a:p>
          <a:p>
            <a:pPr>
              <a:spcBef>
                <a:spcPts val="1200"/>
              </a:spcBef>
              <a:spcAft>
                <a:spcPts val="2400"/>
              </a:spcAft>
            </a:pPr>
            <a:r>
              <a:rPr lang="de-DE" sz="4000" b="1" dirty="0" err="1">
                <a:solidFill>
                  <a:schemeClr val="bg1"/>
                </a:solidFill>
              </a:rPr>
              <a:t>Allargamento</a:t>
            </a:r>
            <a:r>
              <a:rPr lang="de-DE" sz="4000" b="1" dirty="0">
                <a:solidFill>
                  <a:schemeClr val="bg1"/>
                </a:solidFill>
              </a:rPr>
              <a:t> </a:t>
            </a:r>
            <a:r>
              <a:rPr lang="de-DE" sz="4000" b="1" dirty="0" err="1">
                <a:solidFill>
                  <a:schemeClr val="bg1"/>
                </a:solidFill>
              </a:rPr>
              <a:t>Democrazia</a:t>
            </a:r>
            <a:endParaRPr lang="de-DE" sz="4000" b="1" dirty="0">
              <a:solidFill>
                <a:schemeClr val="bg1"/>
              </a:solidFill>
            </a:endParaRPr>
          </a:p>
          <a:p>
            <a:pPr>
              <a:spcBef>
                <a:spcPts val="1200"/>
              </a:spcBef>
              <a:spcAft>
                <a:spcPts val="2400"/>
              </a:spcAft>
            </a:pPr>
            <a:r>
              <a:rPr lang="de-DE" sz="4000" b="1" dirty="0" err="1" smtClean="0">
                <a:solidFill>
                  <a:schemeClr val="bg1"/>
                </a:solidFill>
              </a:rPr>
              <a:t>Politica</a:t>
            </a:r>
            <a:r>
              <a:rPr lang="de-DE" sz="4000" b="1" dirty="0" smtClean="0">
                <a:solidFill>
                  <a:schemeClr val="bg1"/>
                </a:solidFill>
              </a:rPr>
              <a:t> </a:t>
            </a:r>
            <a:r>
              <a:rPr lang="de-DE" sz="4000" b="1" dirty="0" err="1" smtClean="0">
                <a:solidFill>
                  <a:schemeClr val="bg1"/>
                </a:solidFill>
              </a:rPr>
              <a:t>Estera</a:t>
            </a:r>
            <a:r>
              <a:rPr lang="de-DE" sz="4000" b="1" dirty="0" smtClean="0">
                <a:solidFill>
                  <a:schemeClr val="bg1"/>
                </a:solidFill>
              </a:rPr>
              <a:t> </a:t>
            </a:r>
            <a:r>
              <a:rPr lang="de-DE" sz="4000" b="1" dirty="0" smtClean="0">
                <a:solidFill>
                  <a:schemeClr val="bg1"/>
                </a:solidFill>
                <a:sym typeface="Symbol"/>
              </a:rPr>
              <a:t> </a:t>
            </a:r>
            <a:r>
              <a:rPr lang="de-DE" sz="4000" b="1" dirty="0" err="1" smtClean="0">
                <a:solidFill>
                  <a:schemeClr val="bg1"/>
                </a:solidFill>
              </a:rPr>
              <a:t>Bismarkiana</a:t>
            </a:r>
            <a:endParaRPr lang="de-DE" sz="4000" b="1" dirty="0" smtClean="0">
              <a:solidFill>
                <a:schemeClr val="bg1"/>
              </a:solidFill>
            </a:endParaRPr>
          </a:p>
          <a:p>
            <a:pPr>
              <a:spcBef>
                <a:spcPts val="1200"/>
              </a:spcBef>
              <a:spcAft>
                <a:spcPts val="2400"/>
              </a:spcAft>
            </a:pPr>
            <a:r>
              <a:rPr lang="de-DE" sz="4000" b="1" dirty="0" err="1" smtClean="0">
                <a:solidFill>
                  <a:schemeClr val="bg1"/>
                </a:solidFill>
              </a:rPr>
              <a:t>Politica</a:t>
            </a:r>
            <a:r>
              <a:rPr lang="de-DE" sz="4000" b="1" dirty="0" smtClean="0">
                <a:solidFill>
                  <a:schemeClr val="bg1"/>
                </a:solidFill>
              </a:rPr>
              <a:t> R&amp;I </a:t>
            </a:r>
            <a:r>
              <a:rPr lang="de-DE" sz="4000" b="1" dirty="0" err="1" smtClean="0">
                <a:solidFill>
                  <a:schemeClr val="bg1"/>
                </a:solidFill>
              </a:rPr>
              <a:t>Civile</a:t>
            </a:r>
            <a:r>
              <a:rPr lang="de-DE" sz="4000" b="1" dirty="0" smtClean="0">
                <a:solidFill>
                  <a:schemeClr val="bg1"/>
                </a:solidFill>
              </a:rPr>
              <a:t> – Kopenhagen</a:t>
            </a:r>
            <a:r>
              <a:rPr lang="de-DE" dirty="0" smtClean="0">
                <a:solidFill>
                  <a:schemeClr val="bg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58340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51520" y="476672"/>
            <a:ext cx="8435280" cy="604867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it-IT" sz="6600" b="1" dirty="0" smtClean="0">
                <a:solidFill>
                  <a:srgbClr val="FFFF00"/>
                </a:solidFill>
              </a:rPr>
              <a:t>Analizzeremo</a:t>
            </a:r>
            <a:endParaRPr lang="it-IT" sz="6600" b="1" dirty="0" smtClean="0">
              <a:solidFill>
                <a:srgbClr val="FFFF00"/>
              </a:solidFill>
            </a:endParaRPr>
          </a:p>
          <a:p>
            <a:r>
              <a:rPr lang="it-IT" sz="4800" b="1" dirty="0" smtClean="0">
                <a:solidFill>
                  <a:schemeClr val="bg1"/>
                </a:solidFill>
              </a:rPr>
              <a:t>Come il </a:t>
            </a:r>
            <a:r>
              <a:rPr lang="it-IT" sz="4800" b="1" dirty="0" err="1" smtClean="0">
                <a:solidFill>
                  <a:schemeClr val="bg1"/>
                </a:solidFill>
              </a:rPr>
              <a:t>Brexit</a:t>
            </a:r>
            <a:r>
              <a:rPr lang="it-IT" sz="4800" b="1" dirty="0" smtClean="0">
                <a:solidFill>
                  <a:schemeClr val="bg1"/>
                </a:solidFill>
              </a:rPr>
              <a:t> influisce sopra queste sfide</a:t>
            </a:r>
          </a:p>
          <a:p>
            <a:r>
              <a:rPr lang="it-IT" sz="4800" b="1" dirty="0" smtClean="0">
                <a:solidFill>
                  <a:schemeClr val="bg1"/>
                </a:solidFill>
              </a:rPr>
              <a:t>Cerchiamo di ricavare da questo il posizionamento dei varî </a:t>
            </a:r>
            <a:r>
              <a:rPr lang="it-IT" sz="4800" b="1" dirty="0" smtClean="0">
                <a:solidFill>
                  <a:schemeClr val="bg1"/>
                </a:solidFill>
              </a:rPr>
              <a:t>attori riguardo all'Europa post-</a:t>
            </a:r>
            <a:r>
              <a:rPr lang="it-IT" sz="4800" b="1" dirty="0" err="1" smtClean="0">
                <a:solidFill>
                  <a:schemeClr val="bg1"/>
                </a:solidFill>
              </a:rPr>
              <a:t>Brexit</a:t>
            </a:r>
            <a:endParaRPr lang="it-IT" sz="4800" b="1" dirty="0" smtClean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7736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7</TotalTime>
  <Words>133</Words>
  <Application>Microsoft Office PowerPoint</Application>
  <PresentationFormat>On-screen Show (4:3)</PresentationFormat>
  <Paragraphs>25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Verdana</vt:lpstr>
      <vt:lpstr>Calibri</vt:lpstr>
      <vt:lpstr>Tema di Office</vt:lpstr>
      <vt:lpstr>SNODO FUTURO</vt:lpstr>
      <vt:lpstr>PowerPoint Presentation</vt:lpstr>
      <vt:lpstr>Ricondiamo le Sfide dell'Europa prodiana</vt:lpstr>
      <vt:lpstr>PowerPoint Presentation</vt:lpstr>
    </vt:vector>
  </TitlesOfParts>
  <Company>European Commission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SNODO FUTURO</dc:title>
  <dc:creator>TOCCI Urbano (RTD)</dc:creator>
  <cp:lastModifiedBy>TOCCI Urbano (RTD)</cp:lastModifiedBy>
  <cp:revision>1</cp:revision>
  <dcterms:created xsi:type="dcterms:W3CDTF">2016-08-17T15:07:29Z</dcterms:created>
  <dcterms:modified xsi:type="dcterms:W3CDTF">2016-08-17T15:15:17Z</dcterms:modified>
</cp:coreProperties>
</file>