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8" r:id="rId2"/>
    <p:sldId id="259" r:id="rId3"/>
    <p:sldId id="261" r:id="rId4"/>
    <p:sldId id="260" r:id="rId5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712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8477CEB5-6435-4CD0-A1CD-610D8AAD917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2205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8238B3A8-4929-4CB6-A08B-7253EC81D62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3087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 smtClean="0"/>
              <a:t>CI ERAVAMO PRESI SUL SERIO</a:t>
            </a:r>
          </a:p>
          <a:p>
            <a:r>
              <a:rPr lang="de-DE" dirty="0" smtClean="0"/>
              <a:t>Finita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guerra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fredda</a:t>
            </a:r>
            <a:r>
              <a:rPr lang="de-DE" baseline="0" dirty="0" smtClean="0"/>
              <a:t> e </a:t>
            </a:r>
            <a:r>
              <a:rPr lang="de-DE" baseline="0" dirty="0" err="1" smtClean="0"/>
              <a:t>con</a:t>
            </a:r>
            <a:r>
              <a:rPr lang="de-DE" baseline="0" dirty="0" smtClean="0"/>
              <a:t> Euro </a:t>
            </a:r>
            <a:r>
              <a:rPr lang="de-DE" baseline="0" dirty="0" err="1" smtClean="0"/>
              <a:t>una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classe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politica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all'altezza</a:t>
            </a:r>
            <a:r>
              <a:rPr lang="de-DE" baseline="0" dirty="0" smtClean="0"/>
              <a:t> del </a:t>
            </a:r>
            <a:r>
              <a:rPr lang="de-DE" baseline="0" dirty="0" err="1" smtClean="0"/>
              <a:t>suo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compito</a:t>
            </a:r>
            <a:r>
              <a:rPr lang="de-DE" baseline="0" dirty="0" smtClean="0"/>
              <a:t>…</a:t>
            </a:r>
          </a:p>
          <a:p>
            <a:r>
              <a:rPr lang="de-DE" baseline="0" dirty="0" err="1" smtClean="0"/>
              <a:t>Americani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ricordano</a:t>
            </a:r>
            <a:r>
              <a:rPr lang="de-DE" baseline="0" dirty="0" smtClean="0"/>
              <a:t> ancora De Gaulle </a:t>
            </a:r>
            <a:r>
              <a:rPr lang="de-DE" baseline="0" dirty="0" err="1" smtClean="0"/>
              <a:t>che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mostra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Dollaro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era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nudo</a:t>
            </a:r>
            <a:r>
              <a:rPr lang="de-DE" baseline="0" dirty="0" smtClean="0"/>
              <a:t>. </a:t>
            </a:r>
            <a:r>
              <a:rPr lang="de-DE" b="1" baseline="0" dirty="0" smtClean="0"/>
              <a:t>Nixon 15 </a:t>
            </a:r>
            <a:r>
              <a:rPr lang="de-DE" b="1" baseline="0" dirty="0" err="1" smtClean="0"/>
              <a:t>Agosto</a:t>
            </a:r>
            <a:r>
              <a:rPr lang="de-DE" b="1" baseline="0" dirty="0" smtClean="0"/>
              <a:t> '71</a:t>
            </a:r>
            <a:endParaRPr lang="de-DE" b="1" dirty="0" smtClean="0"/>
          </a:p>
          <a:p>
            <a:r>
              <a:rPr lang="de-DE" dirty="0" err="1" smtClean="0"/>
              <a:t>Bismarkiana</a:t>
            </a:r>
            <a:r>
              <a:rPr lang="de-DE" dirty="0" smtClean="0"/>
              <a:t>: </a:t>
            </a:r>
            <a:r>
              <a:rPr lang="de-DE" dirty="0" err="1" smtClean="0"/>
              <a:t>Consapevole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proprî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limiti</a:t>
            </a:r>
            <a:endParaRPr lang="de-DE" baseline="0" dirty="0" smtClean="0"/>
          </a:p>
          <a:p>
            <a:r>
              <a:rPr lang="de-DE" baseline="0" dirty="0" smtClean="0"/>
              <a:t>Da Rio 1992 a Kopenhagen 2009 … 2 Grandi </a:t>
            </a:r>
            <a:r>
              <a:rPr lang="de-DE" baseline="0" dirty="0" err="1" smtClean="0"/>
              <a:t>su</a:t>
            </a:r>
            <a:r>
              <a:rPr lang="de-DE" baseline="0" dirty="0" smtClean="0"/>
              <a:t> 2° </a:t>
            </a:r>
            <a:r>
              <a:rPr lang="de-DE" baseline="0" dirty="0" err="1" smtClean="0"/>
              <a:t>Gradi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9A7304-D84D-40EF-AC41-B6261C6CA1FB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32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90390-0AB8-42FA-A16B-F26C771F58A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242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DC86-0770-4034-934C-8351CCCDB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B56A-C129-4A08-81D4-F3237E108B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9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DC86-0770-4034-934C-8351CCCDB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B56A-C129-4A08-81D4-F3237E108B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96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DC86-0770-4034-934C-8351CCCDB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B56A-C129-4A08-81D4-F3237E108B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94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DC86-0770-4034-934C-8351CCCDB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B56A-C129-4A08-81D4-F3237E108B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31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DC86-0770-4034-934C-8351CCCDB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B56A-C129-4A08-81D4-F3237E108B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374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DC86-0770-4034-934C-8351CCCDB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B56A-C129-4A08-81D4-F3237E108B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9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DC86-0770-4034-934C-8351CCCDB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B56A-C129-4A08-81D4-F3237E108B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20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DC86-0770-4034-934C-8351CCCDB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B56A-C129-4A08-81D4-F3237E108B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DC86-0770-4034-934C-8351CCCDB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B56A-C129-4A08-81D4-F3237E108B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51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DC86-0770-4034-934C-8351CCCDB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B56A-C129-4A08-81D4-F3237E108B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723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2DC86-0770-4034-934C-8351CCCDBAC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B56A-C129-4A08-81D4-F3237E108B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614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302DC86-0770-4034-934C-8351CCCDBAC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8/17/2016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B9CB56A-C129-4A08-81D4-F3237E108B03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8456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-87089"/>
            <a:ext cx="8229600" cy="1139825"/>
          </a:xfrm>
        </p:spPr>
        <p:txBody>
          <a:bodyPr/>
          <a:lstStyle/>
          <a:p>
            <a:r>
              <a:rPr lang="it-IT" b="1" dirty="0" smtClean="0">
                <a:solidFill>
                  <a:srgbClr val="FFFF00"/>
                </a:solidFill>
              </a:rPr>
              <a:t>SNODO FUTURO</a:t>
            </a:r>
            <a:endParaRPr lang="it-IT" b="1" dirty="0">
              <a:solidFill>
                <a:srgbClr val="FFFF00"/>
              </a:solidFill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2195736" y="934849"/>
            <a:ext cx="4896544" cy="1200329"/>
            <a:chOff x="2195736" y="934849"/>
            <a:chExt cx="4896544" cy="1200329"/>
          </a:xfrm>
        </p:grpSpPr>
        <p:sp>
          <p:nvSpPr>
            <p:cNvPr id="6" name="CasellaDiTesto 5"/>
            <p:cNvSpPr txBox="1"/>
            <p:nvPr/>
          </p:nvSpPr>
          <p:spPr>
            <a:xfrm>
              <a:off x="2195736" y="934849"/>
              <a:ext cx="48965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4000" b="1" dirty="0">
                  <a:solidFill>
                    <a:srgbClr val="FFFF00"/>
                  </a:solidFill>
                  <a:latin typeface="Calibri"/>
                </a:rPr>
                <a:t>REFERENDUM    UK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sz="3200" b="1" dirty="0">
                <a:solidFill>
                  <a:srgbClr val="FFFF00"/>
                </a:solidFill>
                <a:latin typeface="Calibri"/>
              </a:endParaRPr>
            </a:p>
          </p:txBody>
        </p:sp>
        <p:sp>
          <p:nvSpPr>
            <p:cNvPr id="7" name="Rettangolo arrotondato 6"/>
            <p:cNvSpPr/>
            <p:nvPr/>
          </p:nvSpPr>
          <p:spPr>
            <a:xfrm>
              <a:off x="2411760" y="980728"/>
              <a:ext cx="4536504" cy="621943"/>
            </a:xfrm>
            <a:prstGeom prst="roundRect">
              <a:avLst/>
            </a:prstGeom>
            <a:noFill/>
            <a:ln w="762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8" name="Freccia a destra 7"/>
          <p:cNvSpPr/>
          <p:nvPr/>
        </p:nvSpPr>
        <p:spPr bwMode="auto">
          <a:xfrm rot="7114790">
            <a:off x="1358326" y="2012067"/>
            <a:ext cx="1224136" cy="408821"/>
          </a:xfrm>
          <a:prstGeom prst="rightArrow">
            <a:avLst/>
          </a:prstGeom>
          <a:solidFill>
            <a:schemeClr val="tx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 sz="200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Freccia a destra 8"/>
          <p:cNvSpPr/>
          <p:nvPr/>
        </p:nvSpPr>
        <p:spPr bwMode="auto">
          <a:xfrm rot="2996667">
            <a:off x="6902738" y="1945126"/>
            <a:ext cx="1224136" cy="408821"/>
          </a:xfrm>
          <a:prstGeom prst="rightArrow">
            <a:avLst/>
          </a:prstGeom>
          <a:solidFill>
            <a:schemeClr val="tx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 sz="200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Freccia a destra 10"/>
          <p:cNvSpPr/>
          <p:nvPr/>
        </p:nvSpPr>
        <p:spPr bwMode="auto">
          <a:xfrm rot="2821883">
            <a:off x="2334700" y="4891902"/>
            <a:ext cx="1224136" cy="408821"/>
          </a:xfrm>
          <a:prstGeom prst="rightArrow">
            <a:avLst/>
          </a:prstGeom>
          <a:solidFill>
            <a:schemeClr val="tx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 sz="200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20" name="Gruppo 19"/>
          <p:cNvGrpSpPr/>
          <p:nvPr/>
        </p:nvGrpSpPr>
        <p:grpSpPr>
          <a:xfrm>
            <a:off x="251520" y="2996953"/>
            <a:ext cx="2808312" cy="1440160"/>
            <a:chOff x="251520" y="2996953"/>
            <a:chExt cx="2808312" cy="1440160"/>
          </a:xfrm>
        </p:grpSpPr>
        <p:sp>
          <p:nvSpPr>
            <p:cNvPr id="10" name="CasellaDiTesto 9"/>
            <p:cNvSpPr txBox="1"/>
            <p:nvPr/>
          </p:nvSpPr>
          <p:spPr>
            <a:xfrm>
              <a:off x="251520" y="3041665"/>
              <a:ext cx="280831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4000" b="1" dirty="0">
                  <a:solidFill>
                    <a:srgbClr val="FFFF00"/>
                  </a:solidFill>
                  <a:latin typeface="Calibri"/>
                </a:rPr>
                <a:t>NO, ma troppi SI</a:t>
              </a:r>
              <a:endParaRPr lang="it-IT" sz="4000" b="1" dirty="0">
                <a:solidFill>
                  <a:srgbClr val="FFFF00"/>
                </a:solidFill>
                <a:latin typeface="Calibri"/>
              </a:endParaRPr>
            </a:p>
          </p:txBody>
        </p:sp>
        <p:sp>
          <p:nvSpPr>
            <p:cNvPr id="12" name="Rettangolo arrotondato 11"/>
            <p:cNvSpPr/>
            <p:nvPr/>
          </p:nvSpPr>
          <p:spPr>
            <a:xfrm>
              <a:off x="323528" y="2996953"/>
              <a:ext cx="2736304" cy="1440160"/>
            </a:xfrm>
            <a:prstGeom prst="roundRect">
              <a:avLst/>
            </a:prstGeom>
            <a:noFill/>
            <a:ln w="762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22" name="Gruppo 21"/>
          <p:cNvGrpSpPr/>
          <p:nvPr/>
        </p:nvGrpSpPr>
        <p:grpSpPr>
          <a:xfrm>
            <a:off x="2348136" y="5961474"/>
            <a:ext cx="4896544" cy="707886"/>
            <a:chOff x="2348136" y="5961474"/>
            <a:chExt cx="4896544" cy="707886"/>
          </a:xfrm>
        </p:grpSpPr>
        <p:sp>
          <p:nvSpPr>
            <p:cNvPr id="13" name="Rettangolo arrotondato 12"/>
            <p:cNvSpPr/>
            <p:nvPr/>
          </p:nvSpPr>
          <p:spPr>
            <a:xfrm>
              <a:off x="2564160" y="5975409"/>
              <a:ext cx="4536504" cy="621943"/>
            </a:xfrm>
            <a:prstGeom prst="roundRect">
              <a:avLst/>
            </a:prstGeom>
            <a:noFill/>
            <a:ln w="762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348136" y="5961474"/>
              <a:ext cx="48965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4000" b="1" dirty="0">
                  <a:solidFill>
                    <a:srgbClr val="FFFF00"/>
                  </a:solidFill>
                  <a:latin typeface="Calibri"/>
                </a:rPr>
                <a:t>RIFORMA   TRATTATI</a:t>
              </a:r>
              <a:endParaRPr lang="en-US" sz="3200" b="1" dirty="0">
                <a:solidFill>
                  <a:srgbClr val="FFFF00"/>
                </a:solidFill>
                <a:latin typeface="Calibri"/>
              </a:endParaRPr>
            </a:p>
          </p:txBody>
        </p:sp>
      </p:grpSp>
      <p:grpSp>
        <p:nvGrpSpPr>
          <p:cNvPr id="21" name="Gruppo 20"/>
          <p:cNvGrpSpPr/>
          <p:nvPr/>
        </p:nvGrpSpPr>
        <p:grpSpPr>
          <a:xfrm>
            <a:off x="4139952" y="2924944"/>
            <a:ext cx="4932040" cy="1983704"/>
            <a:chOff x="4139952" y="2924944"/>
            <a:chExt cx="4932040" cy="1983704"/>
          </a:xfrm>
        </p:grpSpPr>
        <p:sp>
          <p:nvSpPr>
            <p:cNvPr id="16" name="CasellaDiTesto 15"/>
            <p:cNvSpPr txBox="1"/>
            <p:nvPr/>
          </p:nvSpPr>
          <p:spPr>
            <a:xfrm>
              <a:off x="4211960" y="2969656"/>
              <a:ext cx="4788024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it-IT" sz="4000" b="1" dirty="0">
                  <a:solidFill>
                    <a:srgbClr val="FFFF00"/>
                  </a:solidFill>
                  <a:latin typeface="Calibri"/>
                </a:rPr>
                <a:t>SI, ma contro questa EU, non EU in genere</a:t>
              </a:r>
              <a:endParaRPr lang="it-IT" sz="4000" b="1" dirty="0">
                <a:solidFill>
                  <a:srgbClr val="FFFF00"/>
                </a:solidFill>
                <a:latin typeface="Calibri"/>
              </a:endParaRPr>
            </a:p>
          </p:txBody>
        </p:sp>
        <p:sp>
          <p:nvSpPr>
            <p:cNvPr id="17" name="Rettangolo arrotondato 16"/>
            <p:cNvSpPr/>
            <p:nvPr/>
          </p:nvSpPr>
          <p:spPr>
            <a:xfrm>
              <a:off x="4139952" y="2924944"/>
              <a:ext cx="4932040" cy="1983704"/>
            </a:xfrm>
            <a:prstGeom prst="roundRect">
              <a:avLst/>
            </a:prstGeom>
            <a:noFill/>
            <a:ln w="762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18" name="Freccia in giù 17"/>
          <p:cNvSpPr/>
          <p:nvPr/>
        </p:nvSpPr>
        <p:spPr bwMode="auto">
          <a:xfrm>
            <a:off x="6299516" y="5188508"/>
            <a:ext cx="792088" cy="530185"/>
          </a:xfrm>
          <a:prstGeom prst="downArrow">
            <a:avLst/>
          </a:prstGeom>
          <a:solidFill>
            <a:schemeClr val="tx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it-IT" sz="200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70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669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6600" b="1" dirty="0" smtClean="0">
                <a:solidFill>
                  <a:srgbClr val="FFFF00"/>
                </a:solidFill>
              </a:rPr>
              <a:t>VEDREMO</a:t>
            </a:r>
          </a:p>
          <a:p>
            <a:r>
              <a:rPr lang="it-IT" sz="4800" b="1" dirty="0" smtClean="0">
                <a:solidFill>
                  <a:schemeClr val="bg1"/>
                </a:solidFill>
              </a:rPr>
              <a:t>Due principali e contrapposte visioni Europa post </a:t>
            </a:r>
            <a:r>
              <a:rPr lang="it-IT" sz="4800" b="1" dirty="0" err="1" smtClean="0">
                <a:solidFill>
                  <a:schemeClr val="bg1"/>
                </a:solidFill>
              </a:rPr>
              <a:t>Brexit</a:t>
            </a:r>
            <a:endParaRPr lang="it-IT" sz="4800" b="1" dirty="0" smtClean="0">
              <a:solidFill>
                <a:schemeClr val="bg1"/>
              </a:solidFill>
            </a:endParaRPr>
          </a:p>
          <a:p>
            <a:r>
              <a:rPr lang="it-IT" sz="4800" b="1" dirty="0" smtClean="0">
                <a:solidFill>
                  <a:schemeClr val="bg1"/>
                </a:solidFill>
              </a:rPr>
              <a:t>Interessi e quindi posizionamento dei principali attori in campo</a:t>
            </a:r>
          </a:p>
          <a:p>
            <a:r>
              <a:rPr lang="it-IT" sz="4800" b="1" dirty="0" smtClean="0">
                <a:solidFill>
                  <a:schemeClr val="bg1"/>
                </a:solidFill>
              </a:rPr>
              <a:t>Possibili Ripercussioni per il nostro paese nei due scenarî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95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00808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it-IT" sz="6600" b="1" dirty="0">
                <a:solidFill>
                  <a:srgbClr val="FFFF00"/>
                </a:solidFill>
                <a:ea typeface="+mn-ea"/>
                <a:cs typeface="+mn-cs"/>
              </a:rPr>
              <a:t>Ricondiamo le Sfide </a:t>
            </a:r>
            <a:r>
              <a:rPr lang="it-IT" sz="6600" b="1" dirty="0" smtClean="0">
                <a:solidFill>
                  <a:srgbClr val="FFFF00"/>
                </a:solidFill>
                <a:ea typeface="+mn-ea"/>
                <a:cs typeface="+mn-cs"/>
              </a:rPr>
              <a:t>dell'Europa prodiana</a:t>
            </a:r>
            <a:endParaRPr lang="it-IT" sz="6600" b="1" dirty="0">
              <a:solidFill>
                <a:srgbClr val="FFFF00"/>
              </a:solidFill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501317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2400"/>
              </a:spcAft>
            </a:pPr>
            <a:r>
              <a:rPr lang="de-DE" sz="4000" b="1" dirty="0" smtClean="0">
                <a:solidFill>
                  <a:schemeClr val="bg1"/>
                </a:solidFill>
              </a:rPr>
              <a:t>Euro:	BCE </a:t>
            </a:r>
            <a:r>
              <a:rPr lang="de-DE" sz="4000" b="1" dirty="0" err="1" smtClean="0">
                <a:solidFill>
                  <a:schemeClr val="bg1"/>
                </a:solidFill>
              </a:rPr>
              <a:t>Indipendente</a:t>
            </a:r>
            <a:endParaRPr lang="de-DE" sz="4000" b="1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de-DE" sz="4000" b="1" dirty="0" smtClean="0">
                <a:solidFill>
                  <a:schemeClr val="bg1"/>
                </a:solidFill>
              </a:rPr>
              <a:t>		Uso in </a:t>
            </a:r>
            <a:r>
              <a:rPr lang="de-DE" sz="4000" b="1" dirty="0" err="1" smtClean="0">
                <a:solidFill>
                  <a:schemeClr val="bg1"/>
                </a:solidFill>
              </a:rPr>
              <a:t>paesi</a:t>
            </a:r>
            <a:r>
              <a:rPr lang="de-DE" sz="4000" b="1" dirty="0" smtClean="0">
                <a:solidFill>
                  <a:schemeClr val="bg1"/>
                </a:solidFill>
              </a:rPr>
              <a:t> </a:t>
            </a:r>
            <a:r>
              <a:rPr lang="de-DE" sz="4000" b="1" dirty="0" err="1" smtClean="0">
                <a:solidFill>
                  <a:schemeClr val="bg1"/>
                </a:solidFill>
              </a:rPr>
              <a:t>limitrofi</a:t>
            </a:r>
            <a:endParaRPr lang="de-DE" sz="4000" b="1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2400"/>
              </a:spcAft>
            </a:pPr>
            <a:r>
              <a:rPr lang="de-DE" sz="4000" b="1" dirty="0" err="1">
                <a:solidFill>
                  <a:schemeClr val="bg1"/>
                </a:solidFill>
              </a:rPr>
              <a:t>Allargamento</a:t>
            </a:r>
            <a:r>
              <a:rPr lang="de-DE" sz="4000" b="1" dirty="0">
                <a:solidFill>
                  <a:schemeClr val="bg1"/>
                </a:solidFill>
              </a:rPr>
              <a:t> </a:t>
            </a:r>
            <a:r>
              <a:rPr lang="de-DE" sz="4000" b="1" dirty="0" err="1">
                <a:solidFill>
                  <a:schemeClr val="bg1"/>
                </a:solidFill>
              </a:rPr>
              <a:t>Democrazia</a:t>
            </a:r>
            <a:endParaRPr lang="de-DE" sz="4000" b="1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2400"/>
              </a:spcAft>
            </a:pPr>
            <a:r>
              <a:rPr lang="de-DE" sz="4000" b="1" dirty="0" err="1" smtClean="0">
                <a:solidFill>
                  <a:schemeClr val="bg1"/>
                </a:solidFill>
              </a:rPr>
              <a:t>Politica</a:t>
            </a:r>
            <a:r>
              <a:rPr lang="de-DE" sz="4000" b="1" dirty="0" smtClean="0">
                <a:solidFill>
                  <a:schemeClr val="bg1"/>
                </a:solidFill>
              </a:rPr>
              <a:t> </a:t>
            </a:r>
            <a:r>
              <a:rPr lang="de-DE" sz="4000" b="1" dirty="0" err="1" smtClean="0">
                <a:solidFill>
                  <a:schemeClr val="bg1"/>
                </a:solidFill>
              </a:rPr>
              <a:t>Estera</a:t>
            </a:r>
            <a:r>
              <a:rPr lang="de-DE" sz="4000" b="1" dirty="0" smtClean="0">
                <a:solidFill>
                  <a:schemeClr val="bg1"/>
                </a:solidFill>
              </a:rPr>
              <a:t> </a:t>
            </a:r>
            <a:r>
              <a:rPr lang="de-DE" sz="4000" b="1" dirty="0" smtClean="0">
                <a:solidFill>
                  <a:schemeClr val="bg1"/>
                </a:solidFill>
                <a:sym typeface="Symbol"/>
              </a:rPr>
              <a:t> </a:t>
            </a:r>
            <a:r>
              <a:rPr lang="de-DE" sz="4000" b="1" dirty="0" err="1" smtClean="0">
                <a:solidFill>
                  <a:schemeClr val="bg1"/>
                </a:solidFill>
              </a:rPr>
              <a:t>Bismarkiana</a:t>
            </a:r>
            <a:endParaRPr lang="de-DE" sz="4000" b="1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2400"/>
              </a:spcAft>
            </a:pPr>
            <a:r>
              <a:rPr lang="de-DE" sz="4000" b="1" dirty="0" err="1" smtClean="0">
                <a:solidFill>
                  <a:schemeClr val="bg1"/>
                </a:solidFill>
              </a:rPr>
              <a:t>Politica</a:t>
            </a:r>
            <a:r>
              <a:rPr lang="de-DE" sz="4000" b="1" dirty="0" smtClean="0">
                <a:solidFill>
                  <a:schemeClr val="bg1"/>
                </a:solidFill>
              </a:rPr>
              <a:t> R&amp;I </a:t>
            </a:r>
            <a:r>
              <a:rPr lang="de-DE" sz="4000" b="1" dirty="0" err="1" smtClean="0">
                <a:solidFill>
                  <a:schemeClr val="bg1"/>
                </a:solidFill>
              </a:rPr>
              <a:t>Civile</a:t>
            </a:r>
            <a:r>
              <a:rPr lang="de-DE" sz="4000" b="1" dirty="0" smtClean="0">
                <a:solidFill>
                  <a:schemeClr val="bg1"/>
                </a:solidFill>
              </a:rPr>
              <a:t> – Kopenhagen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834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6600" b="1" dirty="0" smtClean="0">
                <a:solidFill>
                  <a:srgbClr val="FFFF00"/>
                </a:solidFill>
              </a:rPr>
              <a:t>Analizzeremo</a:t>
            </a:r>
            <a:endParaRPr lang="it-IT" sz="6600" b="1" dirty="0" smtClean="0">
              <a:solidFill>
                <a:srgbClr val="FFFF00"/>
              </a:solidFill>
            </a:endParaRPr>
          </a:p>
          <a:p>
            <a:r>
              <a:rPr lang="it-IT" sz="4800" b="1" dirty="0" smtClean="0">
                <a:solidFill>
                  <a:schemeClr val="bg1"/>
                </a:solidFill>
              </a:rPr>
              <a:t>Come il </a:t>
            </a:r>
            <a:r>
              <a:rPr lang="it-IT" sz="4800" b="1" dirty="0" err="1" smtClean="0">
                <a:solidFill>
                  <a:schemeClr val="bg1"/>
                </a:solidFill>
              </a:rPr>
              <a:t>Brexit</a:t>
            </a:r>
            <a:r>
              <a:rPr lang="it-IT" sz="4800" b="1" dirty="0" smtClean="0">
                <a:solidFill>
                  <a:schemeClr val="bg1"/>
                </a:solidFill>
              </a:rPr>
              <a:t> influisce sopra queste sfide</a:t>
            </a:r>
          </a:p>
          <a:p>
            <a:r>
              <a:rPr lang="it-IT" sz="4800" b="1" dirty="0" smtClean="0">
                <a:solidFill>
                  <a:schemeClr val="bg1"/>
                </a:solidFill>
              </a:rPr>
              <a:t>Cerchiamo di ricavare da questo il posizionamento dei varî </a:t>
            </a:r>
            <a:r>
              <a:rPr lang="it-IT" sz="4800" b="1" dirty="0" smtClean="0">
                <a:solidFill>
                  <a:schemeClr val="bg1"/>
                </a:solidFill>
              </a:rPr>
              <a:t>attori riguardo all'Europa post-</a:t>
            </a:r>
            <a:r>
              <a:rPr lang="it-IT" sz="4800" b="1" dirty="0" err="1" smtClean="0">
                <a:solidFill>
                  <a:schemeClr val="bg1"/>
                </a:solidFill>
              </a:rPr>
              <a:t>Brexit</a:t>
            </a:r>
            <a:endParaRPr lang="it-IT" sz="4800" b="1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73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</TotalTime>
  <Words>133</Words>
  <Application>Microsoft Office PowerPoint</Application>
  <PresentationFormat>On-screen Show (4:3)</PresentationFormat>
  <Paragraphs>25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Verdana</vt:lpstr>
      <vt:lpstr>Calibri</vt:lpstr>
      <vt:lpstr>Tema di Office</vt:lpstr>
      <vt:lpstr>SNODO FUTURO</vt:lpstr>
      <vt:lpstr>PowerPoint Presentation</vt:lpstr>
      <vt:lpstr>Ricondiamo le Sfide dell'Europa prodiana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SNODO FUTURO</dc:title>
  <dc:creator>TOCCI Urbano (RTD)</dc:creator>
  <cp:lastModifiedBy>TOCCI Urbano (RTD)</cp:lastModifiedBy>
  <cp:revision>1</cp:revision>
  <dcterms:created xsi:type="dcterms:W3CDTF">2016-08-17T15:07:29Z</dcterms:created>
  <dcterms:modified xsi:type="dcterms:W3CDTF">2016-08-17T15:15:17Z</dcterms:modified>
</cp:coreProperties>
</file>